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32" r:id="rId5"/>
    <p:sldId id="471" r:id="rId6"/>
    <p:sldId id="474" r:id="rId7"/>
    <p:sldId id="475" r:id="rId8"/>
    <p:sldId id="476" r:id="rId9"/>
    <p:sldId id="477" r:id="rId10"/>
    <p:sldId id="454" r:id="rId11"/>
    <p:sldId id="478" r:id="rId12"/>
    <p:sldId id="479" r:id="rId13"/>
    <p:sldId id="472" r:id="rId14"/>
    <p:sldId id="464" r:id="rId15"/>
    <p:sldId id="480" r:id="rId16"/>
    <p:sldId id="465" r:id="rId17"/>
    <p:sldId id="429" r:id="rId18"/>
    <p:sldId id="483" r:id="rId19"/>
    <p:sldId id="487" r:id="rId20"/>
    <p:sldId id="484" r:id="rId21"/>
    <p:sldId id="485" r:id="rId22"/>
    <p:sldId id="486" r:id="rId23"/>
    <p:sldId id="482" r:id="rId24"/>
    <p:sldId id="466" r:id="rId25"/>
    <p:sldId id="481" r:id="rId26"/>
    <p:sldId id="441" r:id="rId27"/>
    <p:sldId id="455" r:id="rId28"/>
    <p:sldId id="452" r:id="rId29"/>
    <p:sldId id="453" r:id="rId30"/>
    <p:sldId id="467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ypi.org/project/dicom-wsi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20210917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분자</a:t>
            </a:r>
            <a:r>
              <a:rPr lang="en-US" altLang="ko-KR" b="1" dirty="0"/>
              <a:t> </a:t>
            </a:r>
            <a:r>
              <a:rPr lang="en-US" altLang="ko-KR" b="1" dirty="0" err="1"/>
              <a:t>미생물</a:t>
            </a:r>
            <a:r>
              <a:rPr lang="en-US" altLang="ko-KR" b="1" dirty="0"/>
              <a:t> </a:t>
            </a:r>
            <a:r>
              <a:rPr lang="en-US" altLang="ko-KR" b="1" dirty="0" err="1"/>
              <a:t>검사</a:t>
            </a:r>
            <a:endParaRPr lang="en-US" altLang="ko-KR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분자 </a:t>
            </a:r>
            <a:r>
              <a:rPr lang="ko-KR" altLang="en-US" sz="1400" b="1" dirty="0">
                <a:latin typeface="+mj-ea"/>
              </a:rPr>
              <a:t>미생물 검사는 </a:t>
            </a:r>
            <a:r>
              <a:rPr lang="en-US" altLang="ko-KR" sz="1400" b="1" dirty="0">
                <a:latin typeface="+mj-ea"/>
              </a:rPr>
              <a:t>EP </a:t>
            </a:r>
            <a:r>
              <a:rPr lang="ko-KR" altLang="en-US" sz="1400" b="1" dirty="0">
                <a:latin typeface="+mj-ea"/>
              </a:rPr>
              <a:t>검사와 유사한 방식을 활용하여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밴드 이미지</a:t>
            </a:r>
            <a:r>
              <a:rPr lang="en-US" altLang="ko-KR" sz="1400" b="1" dirty="0">
                <a:latin typeface="+mj-ea"/>
              </a:rPr>
              <a:t>(band image)</a:t>
            </a:r>
            <a:r>
              <a:rPr lang="ko-KR" altLang="en-US" sz="1400" b="1" dirty="0">
                <a:latin typeface="+mj-ea"/>
              </a:rPr>
              <a:t>를 생성하고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생성된 밴드의 위치 진하기에 따라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진단을 생성하는 검사임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크게 </a:t>
            </a:r>
            <a:r>
              <a:rPr lang="en-US" altLang="ko-KR" sz="1400" b="1" dirty="0">
                <a:latin typeface="+mj-ea"/>
              </a:rPr>
              <a:t>5</a:t>
            </a:r>
            <a:r>
              <a:rPr lang="ko-KR" altLang="en-US" sz="1400" b="1" dirty="0">
                <a:latin typeface="+mj-ea"/>
              </a:rPr>
              <a:t>가지의 종목에 대한 분자 미생물 검사가 존재하며</a:t>
            </a:r>
            <a:r>
              <a:rPr lang="en-US" altLang="ko-KR" sz="1400" b="1" dirty="0">
                <a:latin typeface="+mj-ea"/>
              </a:rPr>
              <a:t>, ‘STD5’, ‘16sr RNA’, ‘</a:t>
            </a:r>
            <a:r>
              <a:rPr lang="ko-KR" altLang="en-US" sz="1400" b="1" dirty="0">
                <a:latin typeface="+mj-ea"/>
              </a:rPr>
              <a:t>폐렴 </a:t>
            </a:r>
            <a:r>
              <a:rPr lang="en-US" altLang="ko-KR" sz="1400" b="1" dirty="0">
                <a:latin typeface="+mj-ea"/>
              </a:rPr>
              <a:t>6</a:t>
            </a:r>
            <a:r>
              <a:rPr lang="ko-KR" altLang="en-US" sz="1400" b="1" dirty="0">
                <a:latin typeface="+mj-ea"/>
              </a:rPr>
              <a:t>종‘</a:t>
            </a:r>
            <a:r>
              <a:rPr lang="en-US" altLang="ko-KR" sz="1400" b="1" dirty="0">
                <a:latin typeface="+mj-ea"/>
              </a:rPr>
              <a:t>, ’</a:t>
            </a:r>
            <a:r>
              <a:rPr lang="en-US" altLang="ko-KR" sz="1400" b="1" dirty="0" err="1">
                <a:latin typeface="+mj-ea"/>
              </a:rPr>
              <a:t>H.pylori</a:t>
            </a:r>
            <a:r>
              <a:rPr lang="en-US" altLang="ko-KR" sz="1400" b="1" dirty="0">
                <a:latin typeface="+mj-ea"/>
              </a:rPr>
              <a:t> PCR‘, ’Diarrhea Bacteria‘</a:t>
            </a:r>
            <a:r>
              <a:rPr lang="ko-KR" altLang="en-US" sz="1400" b="1" dirty="0">
                <a:latin typeface="+mj-ea"/>
              </a:rPr>
              <a:t>으로 </a:t>
            </a:r>
            <a:r>
              <a:rPr lang="ko-KR" altLang="en-US" sz="1400" b="1" dirty="0" err="1" smtClean="0">
                <a:latin typeface="+mj-ea"/>
              </a:rPr>
              <a:t>구성됨붅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8693336" descr="EMB00005e7816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036618"/>
            <a:ext cx="8064497" cy="39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7448" y="6134231"/>
            <a:ext cx="6957752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최신 기기 도입 시 각 패턴에 대한 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positive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반응 데이터 획득 가능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1395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세포 유전 검사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세포 </a:t>
            </a:r>
            <a:r>
              <a:rPr lang="ko-KR" altLang="en-US" sz="1400" b="1" dirty="0">
                <a:latin typeface="+mj-ea"/>
              </a:rPr>
              <a:t>유전 검사에 대한 개선 요청은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 err="1">
                <a:latin typeface="+mj-ea"/>
              </a:rPr>
              <a:t>세포유전</a:t>
            </a:r>
            <a:r>
              <a:rPr lang="ko-KR" altLang="en-US" sz="1400" b="1" dirty="0">
                <a:latin typeface="+mj-ea"/>
              </a:rPr>
              <a:t> 검사 시스템 업데이트 요청과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2) 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요청이 있었음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>
                <a:latin typeface="+mj-ea"/>
              </a:rPr>
              <a:t>세포 유전 검사 시스템 업데이트 </a:t>
            </a:r>
            <a:r>
              <a:rPr lang="ko-KR" altLang="en-US" sz="1400" b="1" dirty="0" smtClean="0">
                <a:latin typeface="+mj-ea"/>
              </a:rPr>
              <a:t>요청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현재 </a:t>
            </a:r>
            <a:r>
              <a:rPr lang="ko-KR" altLang="en-US" sz="1400" b="1" dirty="0">
                <a:latin typeface="+mj-ea"/>
              </a:rPr>
              <a:t>세포 유전 검사 시스템은 ‘</a:t>
            </a:r>
            <a:r>
              <a:rPr lang="en-US" altLang="ko-KR" sz="1400" b="1" dirty="0">
                <a:latin typeface="+mj-ea"/>
              </a:rPr>
              <a:t>Metafer4’</a:t>
            </a:r>
            <a:r>
              <a:rPr lang="ko-KR" altLang="en-US" sz="1400" b="1" dirty="0">
                <a:latin typeface="+mj-ea"/>
              </a:rPr>
              <a:t>라는 프로그램을 활용하여 작업이 이루어지며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업무 과정은 시약을 통해 분열 과정이 고정된 다수의 세포핵을 촬영하고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촬영된 이미지를 기반으로 각 염색체 번호에 맞는 염색체 이미지를 도출하는 과정으로 구성되어있음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84691376" descr="EMB00005e7816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3307799"/>
            <a:ext cx="6119813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3618" y="4983091"/>
            <a:ext cx="735676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8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‘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Metafer4’ </a:t>
            </a: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프로그램은 이미지의 적절성에 따라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차적으로 유효한 이미지를 상위로 노출시킴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8598" y="5645643"/>
            <a:ext cx="7373389" cy="810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1)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프로그램 </a:t>
            </a:r>
            <a:r>
              <a:rPr lang="ko-KR" altLang="en-US" sz="1400" b="1" kern="0" dirty="0" err="1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확장자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이슈</a:t>
            </a:r>
            <a:endParaRPr lang="en-US" altLang="ko-KR" sz="1400" b="1" kern="0" dirty="0" smtClean="0">
              <a:solidFill>
                <a:srgbClr val="000000"/>
              </a:solidFill>
              <a:latin typeface="휴먼명조" panose="020B0600000101010101"/>
              <a:ea typeface="휴먼명조" panose="020B0600000101010101"/>
            </a:endParaRPr>
          </a:p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2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)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데이터 변환 시 정보 손실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0378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세포 유전 검사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세포 </a:t>
            </a:r>
            <a:r>
              <a:rPr lang="ko-KR" altLang="en-US" sz="1400" b="1" dirty="0">
                <a:latin typeface="+mj-ea"/>
              </a:rPr>
              <a:t>유전 검사에 대한 개선 요청은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 err="1">
                <a:latin typeface="+mj-ea"/>
              </a:rPr>
              <a:t>세포유전</a:t>
            </a:r>
            <a:r>
              <a:rPr lang="ko-KR" altLang="en-US" sz="1400" b="1" dirty="0">
                <a:latin typeface="+mj-ea"/>
              </a:rPr>
              <a:t> 검사 시스템 업데이트 요청과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2) 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요청이 있었음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(2) </a:t>
            </a:r>
            <a:r>
              <a:rPr lang="en-US" altLang="ko-KR" sz="1400" b="1" dirty="0">
                <a:latin typeface="+mj-ea"/>
              </a:rPr>
              <a:t>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</a:t>
            </a:r>
            <a:r>
              <a:rPr lang="ko-KR" altLang="en-US" sz="1400" b="1" dirty="0" smtClean="0">
                <a:latin typeface="+mj-ea"/>
              </a:rPr>
              <a:t>요청이</a:t>
            </a:r>
            <a:endParaRPr lang="ko-KR" altLang="en-US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FISH </a:t>
            </a:r>
            <a:r>
              <a:rPr lang="ko-KR" altLang="en-US" sz="1400" b="1" dirty="0">
                <a:latin typeface="+mj-ea"/>
              </a:rPr>
              <a:t>판독은 세포핵 내부의 염색체 결합</a:t>
            </a:r>
            <a:r>
              <a:rPr lang="en-US" altLang="ko-KR" sz="1400" b="1" dirty="0">
                <a:latin typeface="+mj-ea"/>
              </a:rPr>
              <a:t>(fusion) </a:t>
            </a:r>
            <a:r>
              <a:rPr lang="ko-KR" altLang="en-US" sz="1400" b="1" dirty="0">
                <a:latin typeface="+mj-ea"/>
              </a:rPr>
              <a:t>여부를 확인하는 검사이며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특정 형광 염색을 통해 확인할 수 있음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그림 </a:t>
            </a:r>
            <a:r>
              <a:rPr lang="en-US" altLang="ko-KR" sz="1400" b="1" dirty="0">
                <a:latin typeface="+mj-ea"/>
              </a:rPr>
              <a:t>9</a:t>
            </a:r>
            <a:r>
              <a:rPr lang="ko-KR" altLang="en-US" sz="1400" b="1" dirty="0">
                <a:latin typeface="+mj-ea"/>
              </a:rPr>
              <a:t>와 같이 염색체의 표시는 초록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빨강으로 이루어지며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결합이 발생한 경우 노란색으로 표시되는데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각 이미지에 대해 표시 </a:t>
            </a:r>
            <a:r>
              <a:rPr lang="ko-KR" altLang="en-US" sz="1400" b="1" dirty="0" err="1">
                <a:latin typeface="+mj-ea"/>
              </a:rPr>
              <a:t>색깔별</a:t>
            </a:r>
            <a:r>
              <a:rPr lang="ko-KR" altLang="en-US" sz="1400" b="1" dirty="0">
                <a:latin typeface="+mj-ea"/>
              </a:rPr>
              <a:t> 빈도 확인이 필요함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72385784" descr="EMB00005e7816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8" y="3519249"/>
            <a:ext cx="7546425" cy="16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r>
              <a:rPr lang="en-US" altLang="ko-KR" sz="2000" b="1" dirty="0" smtClean="0">
                <a:latin typeface="+mj-ea"/>
                <a:ea typeface="+mj-ea"/>
              </a:rPr>
              <a:t>– 2</a:t>
            </a:r>
            <a:r>
              <a:rPr lang="ko-KR" altLang="en-US" sz="2000" b="1" dirty="0" smtClean="0">
                <a:latin typeface="+mj-ea"/>
                <a:ea typeface="+mj-ea"/>
              </a:rPr>
              <a:t>차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60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320" y="496597"/>
            <a:ext cx="869470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: 97.83%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차</a:t>
            </a:r>
            <a:r>
              <a:rPr lang="en-US" altLang="ko-KR" sz="1400" dirty="0" smtClean="0">
                <a:latin typeface="+mj-ea"/>
              </a:rPr>
              <a:t>: 96%</a:t>
            </a:r>
            <a:endParaRPr lang="en-US" altLang="ko-KR" sz="11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1</a:t>
            </a:r>
            <a:r>
              <a:rPr lang="ko-KR" altLang="en-US" sz="1400" dirty="0">
                <a:latin typeface="+mj-ea"/>
              </a:rPr>
              <a:t>차</a:t>
            </a:r>
            <a:r>
              <a:rPr lang="en-US" altLang="ko-KR" sz="1400" dirty="0">
                <a:latin typeface="+mj-ea"/>
              </a:rPr>
              <a:t>: 92.0%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</a:t>
            </a:r>
            <a:r>
              <a:rPr lang="ko-KR" altLang="en-US" sz="1400" dirty="0">
                <a:latin typeface="+mj-ea"/>
              </a:rPr>
              <a:t>차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업데이트 </a:t>
            </a:r>
            <a:r>
              <a:rPr lang="en-US" altLang="ko-KR" sz="1400" dirty="0">
                <a:latin typeface="+mj-ea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</a:rPr>
              <a:t>95.5 %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</a:rPr>
              <a:t>LossDiff</a:t>
            </a:r>
            <a:r>
              <a:rPr lang="ko-KR" altLang="en-US" sz="1400" dirty="0">
                <a:latin typeface="+mj-ea"/>
              </a:rPr>
              <a:t>의 </a:t>
            </a:r>
            <a:r>
              <a:rPr lang="en-US" altLang="ko-KR" sz="1400" dirty="0">
                <a:latin typeface="+mj-ea"/>
              </a:rPr>
              <a:t>threshold </a:t>
            </a:r>
            <a:r>
              <a:rPr lang="ko-KR" altLang="en-US" sz="1400" dirty="0">
                <a:latin typeface="+mj-ea"/>
              </a:rPr>
              <a:t>값을 완화하여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좀더 일반화된 모델을 유도함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패치 수 증가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61620"/>
              </p:ext>
            </p:extLst>
          </p:nvPr>
        </p:nvGraphicFramePr>
        <p:xfrm>
          <a:off x="486908" y="3289904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0663"/>
              </p:ext>
            </p:extLst>
          </p:nvPr>
        </p:nvGraphicFramePr>
        <p:xfrm>
          <a:off x="4803985" y="3289904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947261" y="3123649"/>
            <a:ext cx="390698" cy="3325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" y="5492807"/>
            <a:ext cx="2943225" cy="1304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93" y="5445181"/>
            <a:ext cx="2895600" cy="14001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36922" y="4151746"/>
            <a:ext cx="384752" cy="51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320" y="496597"/>
            <a:ext cx="8694708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</a:rPr>
              <a:t>1) </a:t>
            </a:r>
            <a:r>
              <a:rPr lang="en-US" altLang="ko-KR" sz="1400" b="1" dirty="0" err="1">
                <a:latin typeface="+mj-ea"/>
              </a:rPr>
              <a:t>feature_cube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+mj-ea"/>
              </a:rPr>
              <a:t>C</a:t>
            </a:r>
            <a:r>
              <a:rPr lang="en-US" altLang="ko-KR" sz="1100" dirty="0">
                <a:latin typeface="+mj-ea"/>
              </a:rPr>
              <a:t>:\Users\kaist08\Desktop\backup\FeatureMap_based_system\colon_4class_framework_ori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j-ea"/>
              </a:rPr>
              <a:t>1)-1</a:t>
            </a:r>
            <a:r>
              <a:rPr lang="ko-KR" altLang="en-US" sz="1400" b="1" dirty="0">
                <a:latin typeface="+mj-ea"/>
              </a:rPr>
              <a:t>학습된 </a:t>
            </a:r>
            <a:r>
              <a:rPr lang="en-US" altLang="ko-KR" sz="1400" b="1" dirty="0" err="1">
                <a:latin typeface="+mj-ea"/>
              </a:rPr>
              <a:t>pkl</a:t>
            </a: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>
                <a:latin typeface="+mj-ea"/>
              </a:rPr>
              <a:t>파일 업데이트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patch</a:t>
            </a:r>
            <a:r>
              <a:rPr lang="en-US" altLang="ko-KR" sz="1400" b="1" dirty="0">
                <a:latin typeface="+mj-ea"/>
              </a:rPr>
              <a:t>: </a:t>
            </a:r>
            <a:r>
              <a:rPr lang="en-US" altLang="ko-KR" sz="1400" b="1" dirty="0" err="1">
                <a:latin typeface="+mj-ea"/>
              </a:rPr>
              <a:t>LossDiff</a:t>
            </a: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>
                <a:latin typeface="+mj-ea"/>
              </a:rPr>
              <a:t>업데이트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slide</a:t>
            </a:r>
            <a:r>
              <a:rPr lang="en-US" altLang="ko-KR" sz="1400" b="1" dirty="0">
                <a:latin typeface="+mj-ea"/>
              </a:rPr>
              <a:t>: </a:t>
            </a:r>
            <a:r>
              <a:rPr lang="en-US" altLang="ko-KR" sz="1400" b="1" dirty="0" err="1">
                <a:latin typeface="+mj-ea"/>
              </a:rPr>
              <a:t>efficeint</a:t>
            </a:r>
            <a:r>
              <a:rPr lang="en-US" altLang="ko-KR" sz="1400" b="1" dirty="0">
                <a:latin typeface="+mj-ea"/>
              </a:rPr>
              <a:t> net b7-&gt; b5 </a:t>
            </a:r>
            <a:r>
              <a:rPr lang="ko-KR" altLang="en-US" sz="1400" b="1" dirty="0">
                <a:latin typeface="+mj-ea"/>
              </a:rPr>
              <a:t>업데이트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j-ea"/>
              </a:rPr>
              <a:t>2</a:t>
            </a:r>
            <a:r>
              <a:rPr lang="en-US" altLang="ko-KR" sz="1400" b="1" dirty="0">
                <a:latin typeface="+mj-ea"/>
              </a:rPr>
              <a:t>) 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C</a:t>
            </a:r>
            <a:r>
              <a:rPr lang="en-US" altLang="ko-KR" sz="1400" dirty="0">
                <a:latin typeface="+mj-ea"/>
              </a:rPr>
              <a:t>:\Users\kaist08\Desktop\AI-Project\scanner\colon\colon_net_graph_cnn_updated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patch</a:t>
            </a:r>
            <a:r>
              <a:rPr lang="en-US" altLang="ko-KR" sz="1400" b="1" dirty="0">
                <a:latin typeface="+mj-ea"/>
              </a:rPr>
              <a:t>: </a:t>
            </a:r>
            <a:r>
              <a:rPr lang="en-US" altLang="ko-KR" sz="1400" b="1" dirty="0" err="1">
                <a:latin typeface="+mj-ea"/>
              </a:rPr>
              <a:t>LossDiff</a:t>
            </a: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>
                <a:latin typeface="+mj-ea"/>
              </a:rPr>
              <a:t>업데이트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slide</a:t>
            </a:r>
            <a:r>
              <a:rPr lang="en-US" altLang="ko-KR" sz="1400" b="1" dirty="0">
                <a:latin typeface="+mj-ea"/>
              </a:rPr>
              <a:t>: </a:t>
            </a:r>
            <a:r>
              <a:rPr lang="ko-KR" altLang="en-US" sz="1400" b="1" dirty="0">
                <a:latin typeface="+mj-ea"/>
              </a:rPr>
              <a:t>업데이트된 </a:t>
            </a:r>
            <a:r>
              <a:rPr lang="en-US" altLang="ko-KR" sz="1400" b="1" dirty="0" err="1">
                <a:latin typeface="+mj-ea"/>
              </a:rPr>
              <a:t>LossDiff</a:t>
            </a:r>
            <a:r>
              <a:rPr lang="ko-KR" altLang="en-US" sz="1400" b="1" dirty="0">
                <a:latin typeface="+mj-ea"/>
              </a:rPr>
              <a:t>로 </a:t>
            </a:r>
            <a:r>
              <a:rPr lang="ko-KR" altLang="en-US" sz="1400" b="1" dirty="0" err="1">
                <a:latin typeface="+mj-ea"/>
              </a:rPr>
              <a:t>재학습</a:t>
            </a:r>
            <a:endParaRPr lang="en-US" altLang="ko-KR" sz="1400" b="1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* </a:t>
            </a:r>
            <a:r>
              <a:rPr lang="ko-KR" altLang="en-US" sz="1400" dirty="0" smtClean="0">
                <a:latin typeface="+mj-ea"/>
              </a:rPr>
              <a:t>대량 데이터 테스트 필요</a:t>
            </a:r>
            <a:endParaRPr lang="en-US" altLang="ko-KR" sz="1400" dirty="0">
              <a:latin typeface="+mj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68531"/>
              </p:ext>
            </p:extLst>
          </p:nvPr>
        </p:nvGraphicFramePr>
        <p:xfrm>
          <a:off x="675532" y="4309210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28269"/>
              </p:ext>
            </p:extLst>
          </p:nvPr>
        </p:nvGraphicFramePr>
        <p:xfrm>
          <a:off x="4878799" y="4309210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88131" y="3939878"/>
            <a:ext cx="20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Feature_cube</a:t>
            </a:r>
            <a:r>
              <a:rPr lang="en-US" altLang="ko-KR" dirty="0" smtClean="0"/>
              <a:t> (</a:t>
            </a:r>
            <a:r>
              <a:rPr lang="ko-KR" altLang="en-US" dirty="0" smtClean="0"/>
              <a:t>통합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2975" y="3959083"/>
            <a:ext cx="208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Graph CNN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1499" y="6376770"/>
            <a:ext cx="1878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*D 6</a:t>
            </a:r>
            <a:r>
              <a:rPr lang="ko-KR" altLang="en-US" sz="1200" dirty="0" smtClean="0"/>
              <a:t>건은 노이즈로 판독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874131" y="6423822"/>
            <a:ext cx="128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86.50% </a:t>
            </a:r>
            <a:r>
              <a:rPr lang="en-US" altLang="ko-KR" sz="1000" dirty="0" smtClean="0"/>
              <a:t>(89.17)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75532" y="6376769"/>
            <a:ext cx="128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95.5%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355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0911" y="652462"/>
            <a:ext cx="3617978" cy="115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Old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Colon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Model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10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Aug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2018S016884602,N,"['0', '0', '70', '0']"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2018S016771301,N,"['0', '0', '164', '0']"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0911" y="2030220"/>
            <a:ext cx="3552657" cy="115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New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Colon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model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10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sep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2018S016884602,N,"['0', '0', '70', '0']"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2018S016771301,N,"['0', '0', '164', '0']"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9847" y="1584425"/>
            <a:ext cx="253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D</a:t>
            </a:r>
            <a:r>
              <a:rPr lang="ko-KR" altLang="en-US" dirty="0" smtClean="0"/>
              <a:t>인 슬라이드</a:t>
            </a:r>
            <a:endParaRPr lang="en-US" altLang="ko-KR" dirty="0" smtClean="0"/>
          </a:p>
          <a:p>
            <a:r>
              <a:rPr lang="ko-KR" altLang="en-US" dirty="0" smtClean="0"/>
              <a:t>슬라이드 확인 요청</a:t>
            </a:r>
            <a:endParaRPr lang="ko-KR" altLang="en-US" dirty="0"/>
          </a:p>
        </p:txBody>
      </p:sp>
      <p:sp>
        <p:nvSpPr>
          <p:cNvPr id="8" name="아래쪽 화살표 7"/>
          <p:cNvSpPr/>
          <p:nvPr/>
        </p:nvSpPr>
        <p:spPr>
          <a:xfrm rot="5400000">
            <a:off x="4291521" y="1673835"/>
            <a:ext cx="429139" cy="467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95005" y="3997997"/>
            <a:ext cx="6738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2018S016884602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Dysplasia</a:t>
            </a:r>
            <a:r>
              <a:rPr lang="ko-KR" altLang="en-US" sz="1600" dirty="0" smtClean="0"/>
              <a:t>는 맞으나 </a:t>
            </a:r>
            <a:r>
              <a:rPr lang="ko-KR" altLang="en-US" sz="1600" dirty="0" err="1" smtClean="0"/>
              <a:t>병변부위가</a:t>
            </a:r>
            <a:r>
              <a:rPr lang="ko-KR" altLang="en-US" sz="1600" dirty="0" smtClean="0"/>
              <a:t> 손상된 </a:t>
            </a:r>
            <a:r>
              <a:rPr lang="en-US" altLang="ko-KR" sz="1600" dirty="0" smtClean="0"/>
              <a:t>artifact </a:t>
            </a:r>
            <a:r>
              <a:rPr lang="ko-KR" altLang="en-US" sz="1600" dirty="0" smtClean="0"/>
              <a:t>가 확인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2095005" y="3610238"/>
            <a:ext cx="6738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2018S013771301 은 </a:t>
            </a:r>
            <a:r>
              <a:rPr lang="ko-KR" altLang="en-US" sz="1600" dirty="0" err="1" smtClean="0"/>
              <a:t>Dysplasia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판단이 애매한 케이스로 보임</a:t>
            </a:r>
            <a:endParaRPr lang="ko-KR" altLang="en-US" sz="1600" dirty="0"/>
          </a:p>
        </p:txBody>
      </p:sp>
      <p:pic>
        <p:nvPicPr>
          <p:cNvPr id="8194" name="Picture 2" descr="Free icon - Free vector icons - Free SVG, PSD, PNG, EPS, Ai &amp;amp; Icon F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50" y="3498105"/>
            <a:ext cx="999784" cy="9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59879" y="3407979"/>
            <a:ext cx="6874020" cy="1100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87" y="4640798"/>
            <a:ext cx="4916359" cy="208963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918129" y="4245997"/>
            <a:ext cx="1526650" cy="1256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4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이슈 슬라이드 </a:t>
            </a:r>
            <a:r>
              <a:rPr lang="en-US" altLang="ko-KR" sz="2000" b="1" dirty="0" smtClean="0">
                <a:latin typeface="+mj-ea"/>
                <a:ea typeface="+mj-ea"/>
              </a:rPr>
              <a:t>-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일부 슬라이드에서 </a:t>
            </a:r>
            <a:r>
              <a:rPr lang="ko-KR" altLang="en-US" sz="1200" b="1" dirty="0" err="1">
                <a:latin typeface="+mj-ea"/>
              </a:rPr>
              <a:t>히트맵의</a:t>
            </a:r>
            <a:r>
              <a:rPr lang="ko-KR" altLang="en-US" sz="1200" b="1" dirty="0">
                <a:latin typeface="+mj-ea"/>
              </a:rPr>
              <a:t> 형태와 결과가 맞지 않는 모습이 </a:t>
            </a:r>
            <a:r>
              <a:rPr lang="ko-KR" altLang="en-US" sz="1200" b="1" dirty="0" smtClean="0">
                <a:latin typeface="+mj-ea"/>
              </a:rPr>
              <a:t>확인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대부분을 </a:t>
            </a:r>
            <a:r>
              <a:rPr lang="en-US" altLang="ko-KR" sz="1200" b="1" dirty="0" smtClean="0">
                <a:latin typeface="+mj-ea"/>
              </a:rPr>
              <a:t>D</a:t>
            </a:r>
            <a:r>
              <a:rPr lang="ko-KR" altLang="en-US" sz="1200" b="1" dirty="0" smtClean="0">
                <a:latin typeface="+mj-ea"/>
              </a:rPr>
              <a:t>로 판독하고 </a:t>
            </a:r>
            <a:r>
              <a:rPr lang="en-US" altLang="ko-KR" sz="1200" b="1" dirty="0" smtClean="0">
                <a:latin typeface="+mj-ea"/>
              </a:rPr>
              <a:t>N</a:t>
            </a:r>
            <a:r>
              <a:rPr lang="ko-KR" altLang="en-US" sz="1200" b="1" dirty="0" smtClean="0">
                <a:latin typeface="+mj-ea"/>
              </a:rPr>
              <a:t>으로 예측하는 현상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29" y="1962756"/>
            <a:ext cx="2933525" cy="339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061556"/>
            <a:ext cx="2533650" cy="3200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3" y="2147281"/>
            <a:ext cx="2914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슬라이드에서 </a:t>
            </a:r>
            <a:r>
              <a:rPr lang="ko-KR" altLang="en-US" sz="1200" b="1" dirty="0" err="1" smtClean="0">
                <a:latin typeface="+mj-ea"/>
              </a:rPr>
              <a:t>히트맵의</a:t>
            </a:r>
            <a:r>
              <a:rPr lang="ko-KR" altLang="en-US" sz="1200" b="1" dirty="0" smtClean="0">
                <a:latin typeface="+mj-ea"/>
              </a:rPr>
              <a:t> 형태와 결과가 맞지 않는 모습이 확인</a:t>
            </a:r>
            <a:endParaRPr lang="en-US" altLang="ko-KR" sz="1200" b="1" dirty="0" smtClean="0"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5575" y="1908667"/>
          <a:ext cx="57776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07">
                  <a:extLst>
                    <a:ext uri="{9D8B030D-6E8A-4147-A177-3AD203B41FA5}">
                      <a16:colId xmlns:a16="http://schemas.microsoft.com/office/drawing/2014/main" val="22064859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5224519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273525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4785544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652859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Feature_cube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(DMNU)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40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0317443040101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'596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'2247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'465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'25']"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'509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'6']"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0318467010101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'108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0318469010101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'57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'219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9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0318842010101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'11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'35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'43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54992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6" y="789846"/>
            <a:ext cx="2479464" cy="3310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084588"/>
            <a:ext cx="2727614" cy="2632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0" y="4705262"/>
            <a:ext cx="1381125" cy="2085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85" y="4633154"/>
            <a:ext cx="1889760" cy="20837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97" y="4758762"/>
            <a:ext cx="1864773" cy="17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24922"/>
              </p:ext>
            </p:extLst>
          </p:nvPr>
        </p:nvGraphicFramePr>
        <p:xfrm>
          <a:off x="260466" y="515389"/>
          <a:ext cx="8725593" cy="35704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정리 요청 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일부 삭제 및 보존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리포트 업데이트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E:\00. </a:t>
                      </a:r>
                      <a:r>
                        <a:rPr lang="en-US" altLang="ko-KR" sz="1200" dirty="0" err="1" smtClean="0"/>
                        <a:t>data_report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\DATA report_seegene_20210910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스캐너별</a:t>
                      </a:r>
                      <a:r>
                        <a:rPr lang="ko-KR" altLang="en-US" sz="1200" dirty="0" smtClean="0"/>
                        <a:t> 데이터 업로드 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'new scanner 1': E:\ai_solution_test\work_test1 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'new scanner2': E:\ai_solution_test\work_test2 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old scanner :' E:\ai_solution_test\work_image_files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615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42643"/>
              </p:ext>
            </p:extLst>
          </p:nvPr>
        </p:nvGraphicFramePr>
        <p:xfrm>
          <a:off x="260466" y="2722281"/>
          <a:ext cx="8725593" cy="3404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0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 NET </a:t>
                      </a:r>
                      <a:r>
                        <a:rPr lang="ko-KR" altLang="en-US" sz="1200" baseline="0" dirty="0" smtClean="0"/>
                        <a:t>버전에 대한 업데이트 시행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업데이트 및 슬라이드 </a:t>
                      </a:r>
                      <a:r>
                        <a:rPr lang="ko-KR" altLang="en-US" sz="1200" baseline="0" dirty="0" err="1" smtClean="0"/>
                        <a:t>재학습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Feature cube: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ko-KR" altLang="en-US" sz="1200" baseline="0" dirty="0" smtClean="0"/>
                        <a:t>로 학습 시작 </a:t>
                      </a:r>
                      <a:r>
                        <a:rPr lang="en-US" altLang="ko-KR" sz="1200" baseline="0" dirty="0" smtClean="0"/>
                        <a:t>(9/8) 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 / Feature cube </a:t>
                      </a:r>
                      <a:r>
                        <a:rPr lang="ko-KR" altLang="en-US" sz="1200" baseline="0" dirty="0" smtClean="0"/>
                        <a:t>설치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된 </a:t>
                      </a:r>
                      <a:r>
                        <a:rPr lang="en-US" altLang="ko-KR" sz="1200" baseline="0" dirty="0" smtClean="0"/>
                        <a:t>loss diff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특정 슬라이드에서 이상 현상 확인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높은 </a:t>
                      </a:r>
                      <a:r>
                        <a:rPr lang="en-US" altLang="ko-KR" sz="1200" baseline="0" dirty="0" smtClean="0"/>
                        <a:t>D -&gt; </a:t>
                      </a:r>
                      <a:r>
                        <a:rPr lang="ko-KR" altLang="en-US" sz="1200" baseline="0" dirty="0" smtClean="0"/>
                        <a:t>예측 </a:t>
                      </a:r>
                      <a:r>
                        <a:rPr lang="en-US" altLang="ko-KR" sz="1200" baseline="0" dirty="0" smtClean="0"/>
                        <a:t>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Graph </a:t>
                      </a:r>
                      <a:r>
                        <a:rPr lang="en-US" altLang="ko-KR" sz="1200" baseline="0" dirty="0" err="1" smtClean="0"/>
                        <a:t>cnn</a:t>
                      </a:r>
                      <a:r>
                        <a:rPr lang="ko-KR" altLang="en-US" sz="1200" baseline="0" dirty="0" smtClean="0"/>
                        <a:t>에서도 동일 현상 확인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Stomach </a:t>
                      </a:r>
                      <a:r>
                        <a:rPr lang="ko-KR" altLang="en-US" sz="1200" baseline="0" dirty="0" smtClean="0"/>
                        <a:t>모델 기준으로 변동성 테스트 진행중 </a:t>
                      </a:r>
                      <a:r>
                        <a:rPr lang="en-US" altLang="ko-KR" sz="1200" baseline="0" dirty="0" smtClean="0"/>
                        <a:t>(will’)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Literature review </a:t>
                      </a:r>
                      <a:r>
                        <a:rPr lang="ko-KR" altLang="en-US" sz="1200" baseline="0" dirty="0" smtClean="0"/>
                        <a:t>기준 색상을 메인 이슈로 잡고 진행중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생성은 완료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테스트 대기중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augmented </a:t>
                      </a:r>
                      <a:r>
                        <a:rPr lang="ko-KR" altLang="en-US" sz="1200" baseline="0" dirty="0" smtClean="0"/>
                        <a:t>모델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양식 사용 조사 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환경 테스트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카이스트 </a:t>
                      </a:r>
                      <a:r>
                        <a:rPr lang="ko-KR" altLang="en-US" sz="1200" baseline="0" dirty="0" err="1" smtClean="0"/>
                        <a:t>머신에</a:t>
                      </a:r>
                      <a:r>
                        <a:rPr lang="ko-KR" altLang="en-US" sz="1200" baseline="0" dirty="0" smtClean="0"/>
                        <a:t> 설치 및 비교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코드 변동 확인 요청 </a:t>
                      </a:r>
                      <a:r>
                        <a:rPr lang="en-US" altLang="ko-KR" sz="1200" baseline="0" dirty="0" smtClean="0"/>
                        <a:t>: 3 class </a:t>
                      </a:r>
                      <a:r>
                        <a:rPr lang="ko-KR" altLang="en-US" sz="1200" baseline="0" dirty="0" smtClean="0"/>
                        <a:t>통합 모델에 대한 코드 업데이트 없었음을 확인</a:t>
                      </a:r>
                      <a:r>
                        <a:rPr lang="en-US" altLang="ko-KR" sz="1200" baseline="0" dirty="0" smtClean="0"/>
                        <a:t>. Ori </a:t>
                      </a:r>
                      <a:r>
                        <a:rPr lang="ko-KR" altLang="en-US" sz="1200" baseline="0" dirty="0" smtClean="0"/>
                        <a:t>폴더 참조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현재 카이스트에서 </a:t>
                      </a:r>
                      <a:r>
                        <a:rPr lang="en-US" altLang="ko-KR" sz="1200" baseline="0" dirty="0" err="1" smtClean="0"/>
                        <a:t>seeDP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불가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5575" y="1908667"/>
          <a:ext cx="57776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07">
                  <a:extLst>
                    <a:ext uri="{9D8B030D-6E8A-4147-A177-3AD203B41FA5}">
                      <a16:colId xmlns:a16="http://schemas.microsoft.com/office/drawing/2014/main" val="22064859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5224519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273525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4785544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652859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Feature_cube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(DMNU)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40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0317443040101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'596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'2247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'465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'25']"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'509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'6']"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0318467010101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'108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0318469010101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'57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'219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9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0318842010101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'11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'35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'43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54992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6" y="789846"/>
            <a:ext cx="2479464" cy="3310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084588"/>
            <a:ext cx="2727614" cy="2632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0" y="4705262"/>
            <a:ext cx="1381125" cy="2085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85" y="4633154"/>
            <a:ext cx="1889760" cy="20837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97" y="4758762"/>
            <a:ext cx="1864773" cy="1746749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142211" y="1495580"/>
            <a:ext cx="3557847" cy="949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200400" y="2975956"/>
            <a:ext cx="3749040" cy="1886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2211" y="3368889"/>
            <a:ext cx="2143845" cy="1742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035281" y="3790046"/>
            <a:ext cx="540144" cy="13210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729508" y="4100241"/>
            <a:ext cx="1006608" cy="10108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슬라이드에서 </a:t>
            </a:r>
            <a:r>
              <a:rPr lang="ko-KR" altLang="en-US" sz="1200" b="1" dirty="0" err="1" smtClean="0">
                <a:latin typeface="+mj-ea"/>
              </a:rPr>
              <a:t>히트맵의</a:t>
            </a:r>
            <a:r>
              <a:rPr lang="ko-KR" altLang="en-US" sz="1200" b="1" dirty="0" smtClean="0">
                <a:latin typeface="+mj-ea"/>
              </a:rPr>
              <a:t> 형태와 결과가 맞지 않는 모습이 확인</a:t>
            </a:r>
            <a:endParaRPr lang="en-US" altLang="ko-KR" sz="12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47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Os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이슈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4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OS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인텔 리눅스 서버에서 작동한 결과와 카이스트 담당자 </a:t>
            </a:r>
            <a:r>
              <a:rPr lang="en-US" altLang="ko-KR" sz="1200" b="1" dirty="0" smtClean="0">
                <a:latin typeface="+mj-ea"/>
              </a:rPr>
              <a:t>PC</a:t>
            </a:r>
            <a:r>
              <a:rPr lang="ko-KR" altLang="en-US" sz="1200" b="1" dirty="0" smtClean="0">
                <a:latin typeface="+mj-ea"/>
              </a:rPr>
              <a:t>에서 모델의 결과가 서로 상이함</a:t>
            </a:r>
            <a:endParaRPr lang="en-US" altLang="ko-KR" sz="1200" b="1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021909"/>
            <a:ext cx="8651991" cy="3655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1625470"/>
            <a:ext cx="190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카이스트 리눅스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91149" y="1652577"/>
            <a:ext cx="190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인텔 리눅스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32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대응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요약 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958" y="665897"/>
            <a:ext cx="550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대다수의 연구에서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ko-KR" altLang="en-US" sz="1200" b="1" dirty="0" smtClean="0">
                <a:latin typeface="+mj-ea"/>
              </a:rPr>
              <a:t>변동성의 원인으로 색상 변수를 언급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예상 </a:t>
            </a:r>
            <a:r>
              <a:rPr lang="ko-KR" altLang="en-US" sz="1100" b="1" dirty="0" smtClean="0">
                <a:latin typeface="+mj-ea"/>
              </a:rPr>
              <a:t>가능한</a:t>
            </a:r>
            <a:r>
              <a:rPr lang="ko-KR" altLang="en-US" sz="1200" b="1" dirty="0" smtClean="0">
                <a:latin typeface="+mj-ea"/>
              </a:rPr>
              <a:t> 핵심 변수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전체의 크기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색상 변동성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실험 방법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 학습 과정에 </a:t>
            </a:r>
            <a:r>
              <a:rPr lang="en-US" altLang="ko-KR" sz="1200" b="1" dirty="0" smtClean="0">
                <a:latin typeface="+mj-ea"/>
              </a:rPr>
              <a:t>color augmentation</a:t>
            </a:r>
            <a:r>
              <a:rPr lang="ko-KR" altLang="en-US" sz="1200" b="1" dirty="0" smtClean="0">
                <a:latin typeface="+mj-ea"/>
              </a:rPr>
              <a:t>을 시행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Split </a:t>
            </a:r>
            <a:r>
              <a:rPr lang="en-US" altLang="ko-KR" sz="1200" b="1" dirty="0">
                <a:latin typeface="+mj-ea"/>
              </a:rPr>
              <a:t>the dataset (WSI) into: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Train </a:t>
            </a:r>
            <a:r>
              <a:rPr lang="en-US" altLang="ko-KR" sz="1200" b="1" dirty="0">
                <a:latin typeface="+mj-ea"/>
              </a:rPr>
              <a:t>→ Scanner </a:t>
            </a:r>
            <a:r>
              <a:rPr lang="en-US" altLang="ko-KR" sz="1200" b="1" dirty="0" smtClean="0">
                <a:latin typeface="+mj-ea"/>
              </a:rPr>
              <a:t>A (old)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Val →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en-US" altLang="ko-KR" sz="1200" b="1" dirty="0">
                <a:latin typeface="+mj-ea"/>
              </a:rPr>
              <a:t>B </a:t>
            </a:r>
            <a:r>
              <a:rPr lang="en-US" altLang="ko-KR" sz="1200" b="1" dirty="0" smtClean="0">
                <a:latin typeface="+mj-ea"/>
              </a:rPr>
              <a:t>(new)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Test </a:t>
            </a:r>
            <a:r>
              <a:rPr lang="en-US" altLang="ko-KR" sz="1200" b="1" dirty="0">
                <a:latin typeface="+mj-ea"/>
              </a:rPr>
              <a:t>→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en-US" altLang="ko-KR" sz="1200" b="1" dirty="0">
                <a:latin typeface="+mj-ea"/>
              </a:rPr>
              <a:t>Scanner </a:t>
            </a:r>
            <a:r>
              <a:rPr lang="en-US" altLang="ko-KR" sz="1200" b="1" dirty="0" smtClean="0">
                <a:latin typeface="+mj-ea"/>
              </a:rPr>
              <a:t>C (new)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학습까지는 완료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Work </a:t>
            </a:r>
            <a:r>
              <a:rPr lang="en-US" altLang="ko-KR" sz="1200" b="1" dirty="0" smtClean="0">
                <a:latin typeface="+mj-ea"/>
              </a:rPr>
              <a:t>test1,2 </a:t>
            </a:r>
            <a:r>
              <a:rPr lang="ko-KR" altLang="en-US" sz="1200" b="1" dirty="0" smtClean="0">
                <a:latin typeface="+mj-ea"/>
              </a:rPr>
              <a:t>데이터 활용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1062"/>
          <a:stretch/>
        </p:blipFill>
        <p:spPr>
          <a:xfrm>
            <a:off x="6209607" y="2890915"/>
            <a:ext cx="2876203" cy="3638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14" y="1336006"/>
            <a:ext cx="2987386" cy="11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614" y="107439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스캐너별</a:t>
            </a:r>
            <a:r>
              <a:rPr lang="ko-KR" altLang="en-US" sz="1100" dirty="0" smtClean="0"/>
              <a:t> 색상 차이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9607" y="262930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색상 </a:t>
            </a:r>
            <a:r>
              <a:rPr lang="en-US" altLang="ko-KR" sz="1100" dirty="0" smtClean="0"/>
              <a:t>augmentation </a:t>
            </a:r>
            <a:r>
              <a:rPr lang="ko-KR" altLang="en-US" sz="1100" dirty="0" smtClean="0"/>
              <a:t>적용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001790" y="1074396"/>
            <a:ext cx="0" cy="556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75375"/>
              </p:ext>
            </p:extLst>
          </p:nvPr>
        </p:nvGraphicFramePr>
        <p:xfrm>
          <a:off x="244878" y="5055407"/>
          <a:ext cx="5653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51">
                  <a:extLst>
                    <a:ext uri="{9D8B030D-6E8A-4147-A177-3AD203B41FA5}">
                      <a16:colId xmlns:a16="http://schemas.microsoft.com/office/drawing/2014/main" val="579652520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451384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296518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174838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99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0.885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0.795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0.663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3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augmented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2559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6516" y="6245261"/>
            <a:ext cx="549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정확한 실험으로 보기 어려움</a:t>
            </a:r>
            <a:r>
              <a:rPr lang="en-US" altLang="ko-KR" sz="1200" dirty="0" smtClean="0"/>
              <a:t>.  Slide prediction</a:t>
            </a:r>
            <a:r>
              <a:rPr lang="ko-KR" altLang="en-US" sz="1200" dirty="0" smtClean="0"/>
              <a:t>에서 패치 수 카운트 방식 사용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가능성 테스트 정도로 확인 요망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0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대응</a:t>
            </a:r>
            <a:r>
              <a:rPr lang="en-US" altLang="ko-KR" b="1" dirty="0" smtClean="0"/>
              <a:t>_</a:t>
            </a:r>
            <a:r>
              <a:rPr lang="en-US" altLang="ko-KR" b="1" dirty="0" smtClean="0"/>
              <a:t>DICOM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표준화된 양식 사용에 대한 조사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 DICOM</a:t>
            </a:r>
            <a:r>
              <a:rPr lang="en-US" altLang="ko-KR" sz="1200" b="1" dirty="0">
                <a:latin typeface="+mj-ea"/>
              </a:rPr>
              <a:t>: Digital Imaging and Communications in </a:t>
            </a:r>
            <a:r>
              <a:rPr lang="en-US" altLang="ko-KR" sz="1200" b="1" dirty="0" smtClean="0">
                <a:latin typeface="+mj-ea"/>
              </a:rPr>
              <a:t>Medicine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의료용 </a:t>
            </a:r>
            <a:r>
              <a:rPr lang="ko-KR" altLang="en-US" sz="1200" b="1" dirty="0">
                <a:latin typeface="+mj-ea"/>
              </a:rPr>
              <a:t>디지털 영상 및 통신 표준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DICOM WSI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MIT</a:t>
            </a:r>
            <a:r>
              <a:rPr lang="ko-KR" altLang="en-US" sz="1200" b="1" dirty="0" smtClean="0">
                <a:latin typeface="+mj-ea"/>
              </a:rPr>
              <a:t>에서 개발한 </a:t>
            </a:r>
            <a:r>
              <a:rPr lang="en-US" altLang="ko-KR" sz="1200" b="1" dirty="0" smtClean="0">
                <a:latin typeface="+mj-ea"/>
              </a:rPr>
              <a:t>DICOM </a:t>
            </a:r>
            <a:r>
              <a:rPr lang="ko-KR" altLang="en-US" sz="1200" b="1" dirty="0" smtClean="0">
                <a:latin typeface="+mj-ea"/>
              </a:rPr>
              <a:t>양식 기반의 </a:t>
            </a:r>
            <a:r>
              <a:rPr lang="en-US" altLang="ko-KR" sz="1200" b="1" dirty="0" smtClean="0">
                <a:latin typeface="+mj-ea"/>
              </a:rPr>
              <a:t>WSI </a:t>
            </a:r>
            <a:r>
              <a:rPr lang="ko-KR" altLang="en-US" sz="1200" b="1" dirty="0" err="1" smtClean="0">
                <a:latin typeface="+mj-ea"/>
              </a:rPr>
              <a:t>로더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Pip install </a:t>
            </a:r>
            <a:r>
              <a:rPr lang="en-US" altLang="ko-KR" sz="1200" b="1" dirty="0" err="1" smtClean="0">
                <a:latin typeface="+mj-ea"/>
              </a:rPr>
              <a:t>dicom-wsi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  <a:hlinkClick r:id="rId2"/>
              </a:rPr>
              <a:t>https://pypi.org/project/dicom-wsi</a:t>
            </a:r>
            <a:r>
              <a:rPr lang="en-US" altLang="ko-KR" sz="1200" b="1" dirty="0" smtClean="0">
                <a:latin typeface="+mj-ea"/>
                <a:hlinkClick r:id="rId2"/>
              </a:rPr>
              <a:t>/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사용중인 </a:t>
            </a:r>
            <a:r>
              <a:rPr lang="en-US" altLang="ko-KR" sz="1200" b="1" dirty="0" smtClean="0">
                <a:latin typeface="+mj-ea"/>
              </a:rPr>
              <a:t>MRSX</a:t>
            </a:r>
            <a:r>
              <a:rPr lang="ko-KR" altLang="en-US" sz="1200" b="1" dirty="0" smtClean="0">
                <a:latin typeface="+mj-ea"/>
              </a:rPr>
              <a:t>를 </a:t>
            </a:r>
            <a:r>
              <a:rPr lang="en-US" altLang="ko-KR" sz="1200" b="1" dirty="0" smtClean="0">
                <a:latin typeface="+mj-ea"/>
              </a:rPr>
              <a:t>DICOM </a:t>
            </a:r>
            <a:r>
              <a:rPr lang="ko-KR" altLang="en-US" sz="1200" b="1" dirty="0" smtClean="0">
                <a:latin typeface="+mj-ea"/>
              </a:rPr>
              <a:t>타입으로 바꾸는 방법 확인 중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93" y="3478343"/>
            <a:ext cx="5192734" cy="30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 및 정상 이미지 통합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" y="725293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5" y="3031662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316134" y="3450788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134" y="3756471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89133" y="1296587"/>
            <a:ext cx="486330" cy="1533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6134" y="4325488"/>
            <a:ext cx="808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threshold 0.95</a:t>
            </a:r>
            <a:r>
              <a:rPr lang="ko-KR" altLang="en-US" sz="1400" dirty="0" smtClean="0"/>
              <a:t>로 설정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사용하면서 수치 변경 유연하게 하는 방식으로 논의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filtering</a:t>
            </a:r>
            <a:r>
              <a:rPr lang="ko-KR" altLang="en-US" sz="1400" dirty="0" smtClean="0"/>
              <a:t>에 활용해 본 결과 깨끗한 이미지를 잘 </a:t>
            </a:r>
            <a:r>
              <a:rPr lang="ko-KR" altLang="en-US" sz="1400" dirty="0" err="1" smtClean="0"/>
              <a:t>걸러냄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0" y="4984163"/>
            <a:ext cx="5777975" cy="16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deeplabv3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이전보다 긍정적인 결과 확인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학습이 진행되며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정확도 개선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데이터 업데이트 약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7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천장 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test loss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가 튀는 현상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예측 품질에 대한 논의 필요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그림자에 대한 히트 생성 이슈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Deeplabv3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, mask r-</a:t>
            </a:r>
            <a:r>
              <a:rPr lang="en-US" altLang="ko-KR" sz="1400" dirty="0" err="1">
                <a:solidFill>
                  <a:srgbClr val="1D1C1D"/>
                </a:solidFill>
                <a:latin typeface="+mj-ea"/>
                <a:ea typeface="+mj-ea"/>
              </a:rPr>
              <a:t>cnn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과정 </a:t>
            </a:r>
            <a:r>
              <a:rPr lang="ko-KR" altLang="en-US" sz="1400" dirty="0" err="1">
                <a:solidFill>
                  <a:srgbClr val="1D1C1D"/>
                </a:solidFill>
                <a:latin typeface="+mj-ea"/>
                <a:ea typeface="+mj-ea"/>
              </a:rPr>
              <a:t>간결화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기존 코드의 전처리 코드 수정을 통해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 시간 단축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Weakly supervised model: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이미지에 대한 학습이 필요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-&gt; CAM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작동 필요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추가 정상 이미지 요청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(9/14)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  -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가능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검토중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기존 정상 이미지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–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필터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1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–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매뉴얼 작업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2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</a:t>
            </a: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99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61979"/>
              </p:ext>
            </p:extLst>
          </p:nvPr>
        </p:nvGraphicFramePr>
        <p:xfrm>
          <a:off x="260466" y="515388"/>
          <a:ext cx="8725593" cy="2612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어노테이션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/>
                        <a:t>파일럿용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20210528 colon </a:t>
                      </a:r>
                      <a:r>
                        <a:rPr lang="ko-KR" altLang="en-US" sz="1000" dirty="0" smtClean="0"/>
                        <a:t>전문의 </a:t>
                      </a:r>
                      <a:r>
                        <a:rPr lang="en-US" altLang="ko-KR" sz="1000" dirty="0" smtClean="0"/>
                        <a:t>annotation\2021.09 colon 2</a:t>
                      </a:r>
                      <a:r>
                        <a:rPr lang="ko-KR" altLang="en-US" sz="1000" dirty="0" smtClean="0"/>
                        <a:t>차</a:t>
                      </a:r>
                      <a:r>
                        <a:rPr lang="en-US" altLang="ko-KR" sz="1000" dirty="0" smtClean="0"/>
                        <a:t>-6 (1245</a:t>
                      </a:r>
                      <a:r>
                        <a:rPr lang="ko-KR" altLang="en-US" sz="1000" dirty="0" smtClean="0"/>
                        <a:t>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데이터 혼용 이슈 확인 결과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정상 사용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Detection/</a:t>
                      </a:r>
                      <a:r>
                        <a:rPr lang="en-US" altLang="ko-KR" sz="1000" dirty="0" err="1" smtClean="0"/>
                        <a:t>noisefilter</a:t>
                      </a:r>
                      <a:r>
                        <a:rPr lang="en-US" altLang="ko-KR" sz="1000" dirty="0" smtClean="0"/>
                        <a:t>/ binary/</a:t>
                      </a:r>
                      <a:r>
                        <a:rPr lang="ko-KR" altLang="en-US" sz="1000" dirty="0" err="1" smtClean="0"/>
                        <a:t>통합모델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위장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Segmentation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대장</a:t>
                      </a:r>
                      <a:endParaRPr lang="ko-KR" altLang="en-US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추가 요청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검토중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씨젠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기존 </a:t>
                      </a: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filtering </a:t>
                      </a:r>
                      <a:r>
                        <a:rPr lang="ko-KR" altLang="en-US" sz="1000" dirty="0" smtClean="0"/>
                        <a:t>완료 및 추가 수작업 중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99491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88193"/>
              </p:ext>
            </p:extLst>
          </p:nvPr>
        </p:nvGraphicFramePr>
        <p:xfrm>
          <a:off x="271550" y="2277266"/>
          <a:ext cx="8725593" cy="4475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분류 결과를 통해 모델 선택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Model 4 </a:t>
                      </a:r>
                      <a:r>
                        <a:rPr lang="ko-KR" altLang="en-US" sz="1200" dirty="0" smtClean="0"/>
                        <a:t>선택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optimal</a:t>
                      </a:r>
                      <a:r>
                        <a:rPr lang="en-US" altLang="ko-KR" sz="1200" baseline="0" dirty="0" smtClean="0"/>
                        <a:t> threshold </a:t>
                      </a:r>
                      <a:r>
                        <a:rPr lang="ko-KR" altLang="en-US" sz="1200" baseline="0" dirty="0" smtClean="0"/>
                        <a:t>선택 실험 중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분류 결과를 통해 모델 선택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Threshold:0.9</a:t>
                      </a:r>
                      <a:r>
                        <a:rPr lang="ko-KR" altLang="en-US" sz="1200" dirty="0" smtClean="0"/>
                        <a:t>로 기본 설정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현장 테스트 요청 계획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9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29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코드 수정 중</a:t>
                      </a:r>
                      <a:endParaRPr lang="en-US" altLang="ko-KR" sz="1200" baseline="0" dirty="0" smtClean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/>
                        <a:t>코드 수정 및 </a:t>
                      </a:r>
                      <a:r>
                        <a:rPr lang="en-US" altLang="ko-KR" sz="1100" baseline="0" dirty="0" smtClean="0"/>
                        <a:t>segmentation </a:t>
                      </a:r>
                      <a:r>
                        <a:rPr lang="ko-KR" altLang="en-US" sz="1100" baseline="0" dirty="0" smtClean="0"/>
                        <a:t>업데이트 진행중</a:t>
                      </a:r>
                      <a:r>
                        <a:rPr lang="en-US" altLang="ko-KR" sz="1100" baseline="0" dirty="0" smtClean="0"/>
                        <a:t>(‘</a:t>
                      </a:r>
                      <a:r>
                        <a:rPr lang="ko-KR" altLang="en-US" sz="11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Colon -2</a:t>
                      </a:r>
                      <a:r>
                        <a:rPr lang="ko-KR" altLang="en-US" sz="1200" baseline="0" dirty="0" smtClean="0"/>
                        <a:t>차 </a:t>
                      </a:r>
                      <a:r>
                        <a:rPr lang="en-US" altLang="ko-KR" sz="1200" baseline="0" dirty="0" smtClean="0"/>
                        <a:t>5 </a:t>
                      </a:r>
                      <a:r>
                        <a:rPr lang="ko-KR" altLang="en-US" sz="1200" baseline="0" dirty="0" smtClean="0"/>
                        <a:t>적용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최신 데이터 </a:t>
                      </a:r>
                      <a:r>
                        <a:rPr lang="en-US" altLang="ko-KR" sz="1200" dirty="0" smtClean="0"/>
                        <a:t>test 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Test loss</a:t>
                      </a:r>
                      <a:r>
                        <a:rPr lang="ko-KR" altLang="en-US" sz="1200" dirty="0" smtClean="0"/>
                        <a:t>가 튀는 현상이 보임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예측 품질 확인 필요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colon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ko-KR" altLang="en-US" sz="1200" dirty="0" err="1" smtClean="0"/>
                        <a:t>중비중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및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까지 완료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사용 </a:t>
                      </a:r>
                      <a:r>
                        <a:rPr lang="en-US" altLang="ko-KR" sz="1200" dirty="0" smtClean="0"/>
                        <a:t>case </a:t>
                      </a:r>
                      <a:r>
                        <a:rPr lang="ko-KR" altLang="en-US" sz="1200" dirty="0" smtClean="0"/>
                        <a:t>업데이트 및 공유 필요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다음미팅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최근 모델을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pre-trained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모델로 사용하여 추가 데이터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가학습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인수 인계 및 코드 수정 중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77FBF02-B308-4874-8F36-5A25FEEF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9" y="1986632"/>
            <a:ext cx="3052488" cy="22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282633" y="1571134"/>
            <a:ext cx="36311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</a:rPr>
              <a:t>5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차 데이터 추가 학습과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</a:rPr>
              <a:t>loss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변화</a:t>
            </a:r>
            <a:endParaRPr lang="en-US" altLang="ko-KR" sz="1400" dirty="0">
              <a:solidFill>
                <a:srgbClr val="1D1C1D"/>
              </a:solidFill>
              <a:latin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4650" y="615463"/>
            <a:ext cx="21420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</a:rPr>
              <a:t>Detection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예시</a:t>
            </a:r>
            <a:endParaRPr lang="en-US" altLang="ko-KR" sz="1400" dirty="0">
              <a:solidFill>
                <a:srgbClr val="1D1C1D"/>
              </a:solidFill>
              <a:latin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C97C07-FBA7-42FB-9162-8E6B31197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4422921"/>
            <a:ext cx="3246773" cy="2435079"/>
          </a:xfrm>
          <a:prstGeom prst="rect">
            <a:avLst/>
          </a:prstGeom>
        </p:spPr>
      </p:pic>
      <p:sp>
        <p:nvSpPr>
          <p:cNvPr id="6" name="위쪽/아래쪽 화살표 5"/>
          <p:cNvSpPr/>
          <p:nvPr/>
        </p:nvSpPr>
        <p:spPr>
          <a:xfrm>
            <a:off x="889462" y="4053207"/>
            <a:ext cx="241069" cy="7394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31045" y="6451469"/>
            <a:ext cx="307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전체 학습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최신 데이터 </a:t>
            </a:r>
            <a:r>
              <a:rPr lang="en-US" altLang="ko-KR" sz="1200" dirty="0" smtClean="0"/>
              <a:t>-&gt; test</a:t>
            </a:r>
            <a:r>
              <a:rPr lang="ko-KR" altLang="en-US" sz="1200" dirty="0" smtClean="0"/>
              <a:t>로 사용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3EDB43-EB6A-45FB-986E-56A3BF691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33" y="4860031"/>
            <a:ext cx="2492397" cy="18232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0BE156-EF1E-4528-9C46-CDFDC85857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33" y="2968036"/>
            <a:ext cx="2492397" cy="18232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9F7E99-C5B7-4E59-A37D-5BAEAFA947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50" y="1075016"/>
            <a:ext cx="2492397" cy="1823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2348" y="2061535"/>
            <a:ext cx="2344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단순히 보라색 조직만 잡던 것에선 벗어나 성능 상승이 보임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*</a:t>
            </a:r>
            <a:r>
              <a:rPr lang="ko-KR" altLang="en-US" sz="1400" dirty="0" smtClean="0">
                <a:solidFill>
                  <a:srgbClr val="FF0000"/>
                </a:solidFill>
              </a:rPr>
              <a:t>그림자를 잡는 경우가 있음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11A323-278D-4AE9-8DC8-E1C1C03568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26" y="4791268"/>
            <a:ext cx="1860694" cy="13611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C20824-782A-4506-8884-A2E94E11E9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10" y="3337763"/>
            <a:ext cx="1879913" cy="1375189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348489" y="2115142"/>
            <a:ext cx="0" cy="3656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31142" y="2115142"/>
            <a:ext cx="0" cy="3656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씨젠</a:t>
            </a:r>
            <a:r>
              <a:rPr lang="ko-KR" altLang="en-US" sz="2800" b="1" dirty="0" smtClean="0">
                <a:latin typeface="+mj-ea"/>
                <a:ea typeface="+mj-ea"/>
              </a:rPr>
              <a:t> 진단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173" y="403215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r>
              <a:rPr lang="ko-KR" altLang="en-US" sz="2000" b="1" dirty="0" smtClean="0">
                <a:latin typeface="+mj-ea"/>
                <a:ea typeface="+mj-ea"/>
              </a:rPr>
              <a:t>차년도를 위한 논의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52643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진단시스템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분석 및 개선 전략 확보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1491" y="780371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 표는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차년도에 개선 전략 확보 대상으로 선정되었던 진단시스템과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해당 진단시스템의 진행 여부와 특이 사항을 나타냄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09862" y="1556792"/>
          <a:ext cx="7822967" cy="4608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5742">
                  <a:extLst>
                    <a:ext uri="{9D8B030D-6E8A-4147-A177-3AD203B41FA5}">
                      <a16:colId xmlns:a16="http://schemas.microsoft.com/office/drawing/2014/main" val="3220488210"/>
                    </a:ext>
                  </a:extLst>
                </a:gridCol>
                <a:gridCol w="1955742">
                  <a:extLst>
                    <a:ext uri="{9D8B030D-6E8A-4147-A177-3AD203B41FA5}">
                      <a16:colId xmlns:a16="http://schemas.microsoft.com/office/drawing/2014/main" val="213901186"/>
                    </a:ext>
                  </a:extLst>
                </a:gridCol>
                <a:gridCol w="893707">
                  <a:extLst>
                    <a:ext uri="{9D8B030D-6E8A-4147-A177-3AD203B41FA5}">
                      <a16:colId xmlns:a16="http://schemas.microsoft.com/office/drawing/2014/main" val="2928325216"/>
                    </a:ext>
                  </a:extLst>
                </a:gridCol>
                <a:gridCol w="3017776">
                  <a:extLst>
                    <a:ext uri="{9D8B030D-6E8A-4147-A177-3AD203B41FA5}">
                      <a16:colId xmlns:a16="http://schemas.microsoft.com/office/drawing/2014/main" val="1609955513"/>
                    </a:ext>
                  </a:extLst>
                </a:gridCol>
              </a:tblGrid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대상 시스템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예상 산출물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특이 사항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96804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AFB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염색 슬라이드 생성시 너무 많은 노이즈 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51037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ANA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패턴 분석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시장에 많은 시제품이 출시되어 있음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08684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분자 미생물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밴드 인식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이미지의 촬영이 비정형적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기기 업데이트 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수치를 파악해 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룰 베이스로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자체 해결 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6649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세포 유전 검사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유전자 이미지 자동 정리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Metafer4’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라는 프로그램에 통합되는 것이 현실적으로 어려운 상황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97374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운송 정보 분류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부서 분류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접속 보안 문제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59105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음성 인식 시스템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고도화된 인식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Google,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Naver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등에서 제공하는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api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인식률이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씨젠의료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재단이 보유한 모델보다 인식률이 높지 않음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7286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u="sng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진행</a:t>
                      </a:r>
                      <a:endParaRPr lang="ko-KR" altLang="en-US" sz="11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기반 모델 수준 개발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성능 향상 연구 진행중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005757"/>
                  </a:ext>
                </a:extLst>
              </a:tr>
              <a:tr h="767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전기영동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검사 별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새로운 기기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도입시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현재 모델 및 데이터 사용 불가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실제 업무를 위해서는 문제 그래프의 위치 표시 및 수치 도출 필요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53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3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AFB </a:t>
            </a:r>
            <a:r>
              <a:rPr lang="ko-KR" altLang="en-US" b="1" dirty="0" smtClean="0"/>
              <a:t>형광 검사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AFB </a:t>
            </a:r>
            <a:r>
              <a:rPr lang="ko-KR" altLang="en-US" sz="1400" b="1" dirty="0" err="1" smtClean="0">
                <a:latin typeface="+mj-ea"/>
              </a:rPr>
              <a:t>형광검사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결핵균과 </a:t>
            </a:r>
            <a:r>
              <a:rPr lang="ko-KR" altLang="en-US" sz="1400" b="1" dirty="0">
                <a:latin typeface="+mj-ea"/>
              </a:rPr>
              <a:t>같은 원통형 세균들에 대한 검사를 실시하는 진단 시스템으로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현미경내에</a:t>
            </a:r>
            <a:r>
              <a:rPr lang="ko-KR" altLang="en-US" sz="1400" b="1" dirty="0">
                <a:latin typeface="+mj-ea"/>
              </a:rPr>
              <a:t> 형광으로 염색된 원통형 세균들의 반응 여부 및 시야 내 나타나는 양에 따라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감염 여부와 심각의 정도를 입력하는 과정을 포함함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그림 </a:t>
            </a:r>
            <a:r>
              <a:rPr lang="en-US" altLang="ko-KR" sz="1400" b="1" dirty="0">
                <a:latin typeface="+mj-ea"/>
              </a:rPr>
              <a:t>3</a:t>
            </a:r>
            <a:r>
              <a:rPr lang="ko-KR" altLang="en-US" sz="1400" b="1" dirty="0">
                <a:latin typeface="+mj-ea"/>
              </a:rPr>
              <a:t>은 </a:t>
            </a:r>
            <a:r>
              <a:rPr lang="en-US" altLang="ko-KR" sz="1400" b="1" dirty="0">
                <a:latin typeface="+mj-ea"/>
              </a:rPr>
              <a:t>AFB </a:t>
            </a:r>
            <a:r>
              <a:rPr lang="ko-KR" altLang="en-US" sz="1400" b="1" dirty="0">
                <a:latin typeface="+mj-ea"/>
              </a:rPr>
              <a:t>형광 검사 시스템의 업무 과정의 개념도이며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인공지능 모델을 통해 검사 내용을 입력하는 단계에서 개선이 가능할 것으로 전망하였음</a:t>
            </a:r>
            <a:endParaRPr lang="en-US" altLang="ko-KR" sz="1400" dirty="0">
              <a:latin typeface="+mj-ea"/>
            </a:endParaRPr>
          </a:p>
        </p:txBody>
      </p:sp>
      <p:pic>
        <p:nvPicPr>
          <p:cNvPr id="1025" name="_x484691232" descr="EMB00005e7816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9" y="2555028"/>
            <a:ext cx="5193581" cy="16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484691160" descr="EMB00005e78167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223" y="4014303"/>
            <a:ext cx="3026044" cy="24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4568" y="5985933"/>
            <a:ext cx="11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dirty="0" smtClean="0"/>
              <a:t>노이즈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</a:rPr>
              <a:t>형</a:t>
            </a:r>
            <a:r>
              <a:rPr lang="ko-KR" altLang="en-US" sz="1400" b="1" dirty="0" smtClean="0">
                <a:latin typeface="+mj-ea"/>
              </a:rPr>
              <a:t>광 </a:t>
            </a:r>
            <a:r>
              <a:rPr lang="en-US" altLang="ko-KR" sz="1400" b="1" dirty="0" smtClean="0">
                <a:latin typeface="+mj-ea"/>
              </a:rPr>
              <a:t>ANA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슬라이드에 </a:t>
            </a:r>
            <a:r>
              <a:rPr lang="ko-KR" altLang="en-US" sz="1400" b="1" dirty="0">
                <a:latin typeface="+mj-ea"/>
              </a:rPr>
              <a:t>항원을 배치한 후 현미경으로 반응을 확인하는 과정을 통해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슬라이드에 나타난 패턴을 분석하여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질병 등을 확인하는 검사임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ANA(Anti </a:t>
            </a:r>
            <a:r>
              <a:rPr lang="en-US" altLang="ko-KR" sz="1400" b="1" dirty="0">
                <a:latin typeface="+mj-ea"/>
              </a:rPr>
              <a:t>Nuclear Ab: </a:t>
            </a:r>
            <a:r>
              <a:rPr lang="ko-KR" altLang="en-US" sz="1400" b="1" dirty="0" err="1">
                <a:latin typeface="+mj-ea"/>
              </a:rPr>
              <a:t>항핵</a:t>
            </a:r>
            <a:r>
              <a:rPr lang="ko-KR" altLang="en-US" sz="1400" b="1" dirty="0">
                <a:latin typeface="+mj-ea"/>
              </a:rPr>
              <a:t> 항체 검사</a:t>
            </a:r>
            <a:r>
              <a:rPr lang="en-US" altLang="ko-KR" sz="1400" b="1" dirty="0">
                <a:latin typeface="+mj-ea"/>
              </a:rPr>
              <a:t>)</a:t>
            </a:r>
            <a:r>
              <a:rPr lang="ko-KR" altLang="en-US" sz="1400" b="1" dirty="0">
                <a:latin typeface="+mj-ea"/>
              </a:rPr>
              <a:t>은 세포핵 내에 존재하는 여러 가지 함유된 항원 물질과 반응하는 </a:t>
            </a:r>
            <a:r>
              <a:rPr lang="ko-KR" altLang="en-US" sz="1400" b="1" dirty="0" err="1">
                <a:latin typeface="+mj-ea"/>
              </a:rPr>
              <a:t>항체군을</a:t>
            </a:r>
            <a:r>
              <a:rPr lang="ko-KR" altLang="en-US" sz="1400" b="1" dirty="0">
                <a:latin typeface="+mj-ea"/>
              </a:rPr>
              <a:t> 총칭하는 것임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염색된 </a:t>
            </a:r>
            <a:r>
              <a:rPr lang="ko-KR" altLang="en-US" sz="1400" b="1" dirty="0">
                <a:latin typeface="+mj-ea"/>
              </a:rPr>
              <a:t>패턴에 따라 관련 항체를 검출할 수 있으며</a:t>
            </a:r>
            <a:r>
              <a:rPr lang="en-US" altLang="ko-KR" sz="1400" b="1" dirty="0">
                <a:latin typeface="+mj-ea"/>
              </a:rPr>
              <a:t>, ANA</a:t>
            </a:r>
            <a:r>
              <a:rPr lang="ko-KR" altLang="en-US" sz="1400" b="1" dirty="0">
                <a:latin typeface="+mj-ea"/>
              </a:rPr>
              <a:t>의 검출을 위해서는 세포핵에 존재하는 </a:t>
            </a:r>
            <a:r>
              <a:rPr lang="ko-KR" altLang="en-US" sz="1400" b="1" dirty="0" err="1">
                <a:latin typeface="+mj-ea"/>
              </a:rPr>
              <a:t>항원성</a:t>
            </a:r>
            <a:r>
              <a:rPr lang="ko-KR" altLang="en-US" sz="1400" b="1" dirty="0">
                <a:latin typeface="+mj-ea"/>
              </a:rPr>
              <a:t> 물질을 그대로의 상태로 환자의 혈청과 반응시켜서 항원에 대한 </a:t>
            </a:r>
            <a:r>
              <a:rPr lang="ko-KR" altLang="en-US" sz="1400" b="1" dirty="0" err="1">
                <a:latin typeface="+mj-ea"/>
              </a:rPr>
              <a:t>항체군을</a:t>
            </a:r>
            <a:r>
              <a:rPr lang="ko-KR" altLang="en-US" sz="1400" b="1" dirty="0">
                <a:latin typeface="+mj-ea"/>
              </a:rPr>
              <a:t> 검출하는 방법을 </a:t>
            </a:r>
            <a:r>
              <a:rPr lang="ko-KR" altLang="en-US" sz="1400" b="1" dirty="0" smtClean="0">
                <a:latin typeface="+mj-ea"/>
              </a:rPr>
              <a:t>사용함</a:t>
            </a:r>
            <a:endParaRPr lang="en-US" altLang="ko-KR" sz="14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실제 </a:t>
            </a:r>
            <a:r>
              <a:rPr lang="ko-KR" altLang="en-US" sz="1400" dirty="0">
                <a:latin typeface="+mj-ea"/>
              </a:rPr>
              <a:t>파악에는 약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  <a:latin typeface="+mj-ea"/>
              </a:rPr>
              <a:t>가지의 관련 항체 파악이 </a:t>
            </a:r>
            <a:r>
              <a:rPr lang="ko-KR" altLang="en-US" sz="1400" dirty="0">
                <a:latin typeface="+mj-ea"/>
              </a:rPr>
              <a:t>필요하며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파악된 항체를 기반으로 질환을 유추 할 수 있음</a:t>
            </a:r>
            <a:endParaRPr lang="en-US" altLang="ko-KR" sz="1400" dirty="0">
              <a:latin typeface="+mj-ea"/>
            </a:endParaRPr>
          </a:p>
        </p:txBody>
      </p:sp>
      <p:pic>
        <p:nvPicPr>
          <p:cNvPr id="1027" name="_x484690584" descr="EMB00005e7816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01" y="4009594"/>
            <a:ext cx="6085332" cy="26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4" y="989735"/>
            <a:ext cx="7368454" cy="49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7" y="1004596"/>
            <a:ext cx="6614333" cy="47750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6087" y="6037189"/>
            <a:ext cx="747314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1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1) </a:t>
            </a:r>
            <a:r>
              <a:rPr lang="ko-KR" altLang="en-US" sz="11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자동 판별이 가능한 많은 시제품이 출시되어 있음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</a:t>
            </a:r>
            <a:r>
              <a:rPr lang="ko-KR" altLang="en-US" sz="1100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 </a:t>
            </a:r>
            <a:endParaRPr lang="en-US" altLang="ko-KR" sz="1100" kern="0" dirty="0" smtClean="0">
              <a:solidFill>
                <a:srgbClr val="000000"/>
              </a:solidFill>
              <a:latin typeface="한양신명조"/>
              <a:ea typeface="휴먼명조" panose="020B0600000101010101"/>
            </a:endParaRPr>
          </a:p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2) </a:t>
            </a:r>
            <a:r>
              <a:rPr lang="ko-KR" altLang="en-US" sz="11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패턴의 종류가 많으며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, </a:t>
            </a:r>
            <a:r>
              <a:rPr lang="ko-KR" altLang="en-US" sz="11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촬영 조건의 변화가 필요함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 </a:t>
            </a:r>
            <a:endParaRPr lang="ko-KR" altLang="en-US" sz="11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2599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32822</TotalTime>
  <Words>1998</Words>
  <Application>Microsoft Office PowerPoint</Application>
  <PresentationFormat>화면 슬라이드 쇼(4:3)</PresentationFormat>
  <Paragraphs>456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HCI Poppy</vt:lpstr>
      <vt:lpstr>맑은 고딕</vt:lpstr>
      <vt:lpstr>바탕</vt:lpstr>
      <vt:lpstr>한양신명조</vt:lpstr>
      <vt:lpstr>현대하모니 M</vt:lpstr>
      <vt:lpstr>휴먼명조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3. 연구 과제 추진 내용 | 1차년도 –진단시스템 분석 및 개선 전략 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390</cp:revision>
  <dcterms:created xsi:type="dcterms:W3CDTF">2021-03-24T07:36:17Z</dcterms:created>
  <dcterms:modified xsi:type="dcterms:W3CDTF">2021-09-17T05:43:12Z</dcterms:modified>
</cp:coreProperties>
</file>